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89" r:id="rId21"/>
    <p:sldId id="275" r:id="rId22"/>
    <p:sldId id="276" r:id="rId23"/>
    <p:sldId id="277" r:id="rId24"/>
    <p:sldId id="278" r:id="rId25"/>
    <p:sldId id="29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73B65-6B91-44C8-A4A6-C691094C461A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88F27-866D-46FB-84E9-2FCEF9B88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BC3F3-5665-4DDD-B662-C7FDBF149D91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28800"/>
            <a:ext cx="6400800" cy="3810000"/>
          </a:xfrm>
        </p:spPr>
        <p:txBody>
          <a:bodyPr>
            <a:normAutofit lnSpcReduction="10000"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COURSE CODE: ETEE-207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By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Mr. LALIT AGARWAL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ASSISTANT PROFESSOR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EEE, MAIT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10668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1"/>
                </a:solidFill>
              </a:rPr>
              <a:t>CIRCUIT AND SYSTEMS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9600" y="685800"/>
            <a:ext cx="7772400" cy="2286000"/>
          </a:xfrm>
        </p:spPr>
      </p:pic>
      <p:pic>
        <p:nvPicPr>
          <p:cNvPr id="5" name="Picture 4" descr="9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3124200"/>
            <a:ext cx="6705600" cy="1587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685800"/>
            <a:ext cx="7772400" cy="55626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990600"/>
            <a:ext cx="7696200" cy="4706471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2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6800" y="229880"/>
            <a:ext cx="7543799" cy="642552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838200"/>
            <a:ext cx="77724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8000" dirty="0" smtClean="0"/>
          </a:p>
          <a:p>
            <a:pPr>
              <a:buNone/>
            </a:pPr>
            <a:r>
              <a:rPr lang="en-US" sz="8000" dirty="0" smtClean="0"/>
              <a:t>   </a:t>
            </a:r>
            <a:r>
              <a:rPr lang="en-US" sz="8800" dirty="0" smtClean="0"/>
              <a:t>NUMERICALS</a:t>
            </a:r>
            <a:endParaRPr lang="en-US" sz="8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85800"/>
            <a:ext cx="7772400" cy="53340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1) </a:t>
            </a:r>
            <a:r>
              <a:rPr lang="en-US" dirty="0" smtClean="0"/>
              <a:t> Find the Laplace transform of the following standard signals(functions)</a:t>
            </a:r>
          </a:p>
          <a:p>
            <a:pPr algn="just">
              <a:buNone/>
            </a:pPr>
            <a:r>
              <a:rPr lang="en-US" b="1" dirty="0" smtClean="0"/>
              <a:t>  (a) </a:t>
            </a:r>
            <a:r>
              <a:rPr lang="en-US" dirty="0" smtClean="0"/>
              <a:t>Unit step function  U(t)</a:t>
            </a:r>
          </a:p>
          <a:p>
            <a:pPr algn="just">
              <a:buNone/>
            </a:pPr>
            <a:r>
              <a:rPr lang="en-US" b="1" dirty="0" smtClean="0"/>
              <a:t>  (b) </a:t>
            </a:r>
            <a:r>
              <a:rPr lang="en-US" dirty="0" smtClean="0"/>
              <a:t>Delayed step function KU(t-a)</a:t>
            </a:r>
          </a:p>
          <a:p>
            <a:pPr algn="just">
              <a:buNone/>
            </a:pPr>
            <a:r>
              <a:rPr lang="en-US" b="1" dirty="0" smtClean="0"/>
              <a:t>  (c)  </a:t>
            </a:r>
            <a:r>
              <a:rPr lang="en-US" dirty="0" smtClean="0"/>
              <a:t>Ramp function Kr(t) or Kt U(t)</a:t>
            </a:r>
          </a:p>
          <a:p>
            <a:pPr algn="just">
              <a:buNone/>
            </a:pPr>
            <a:r>
              <a:rPr lang="en-US" b="1" dirty="0" smtClean="0"/>
              <a:t>  (d) </a:t>
            </a:r>
            <a:r>
              <a:rPr lang="en-US" dirty="0" smtClean="0"/>
              <a:t>Delayed unit ramp function r(t-a)</a:t>
            </a:r>
          </a:p>
          <a:p>
            <a:pPr algn="just">
              <a:buNone/>
            </a:pPr>
            <a:r>
              <a:rPr lang="en-US" b="1" dirty="0" smtClean="0"/>
              <a:t>  (e) </a:t>
            </a:r>
            <a:r>
              <a:rPr lang="en-US" dirty="0" smtClean="0"/>
              <a:t>Unit impulse function  ẟ(t)</a:t>
            </a:r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62"/>
          </a:xfrm>
        </p:spPr>
        <p:txBody>
          <a:bodyPr/>
          <a:lstStyle/>
          <a:p>
            <a:r>
              <a:rPr lang="en-US" b="1" dirty="0" smtClean="0"/>
              <a:t>SOLUTION (1)</a:t>
            </a:r>
            <a:endParaRPr lang="en-US" b="1" dirty="0"/>
          </a:p>
        </p:txBody>
      </p:sp>
      <p:pic>
        <p:nvPicPr>
          <p:cNvPr id="4" name="Content Placeholder 3" descr="1.jpe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219200"/>
            <a:ext cx="7418507" cy="51054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e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533400"/>
            <a:ext cx="7826007" cy="59436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33400"/>
            <a:ext cx="7772400" cy="5486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2) </a:t>
            </a:r>
            <a:r>
              <a:rPr lang="en-US" dirty="0" smtClean="0"/>
              <a:t>Find the Laplace transform of the following functions: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dirty="0" smtClean="0"/>
              <a:t>K e</a:t>
            </a:r>
            <a:r>
              <a:rPr lang="en-US" baseline="30000" dirty="0" smtClean="0"/>
              <a:t>-at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dirty="0" smtClean="0"/>
              <a:t>e</a:t>
            </a:r>
            <a:r>
              <a:rPr lang="en-US" baseline="30000" dirty="0" smtClean="0"/>
              <a:t>-2t</a:t>
            </a:r>
            <a:r>
              <a:rPr lang="en-US" dirty="0" smtClean="0"/>
              <a:t> Sin</a:t>
            </a:r>
            <a:r>
              <a:rPr lang="el-GR" dirty="0" smtClean="0"/>
              <a:t>ω</a:t>
            </a:r>
            <a:r>
              <a:rPr lang="en-US" dirty="0" smtClean="0"/>
              <a:t>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dirty="0" smtClean="0"/>
              <a:t> </a:t>
            </a:r>
            <a:r>
              <a:rPr lang="en-US" dirty="0" smtClean="0"/>
              <a:t>e</a:t>
            </a:r>
            <a:r>
              <a:rPr lang="en-US" baseline="30000" dirty="0" smtClean="0"/>
              <a:t>5t</a:t>
            </a:r>
            <a:r>
              <a:rPr lang="en-US" dirty="0" smtClean="0"/>
              <a:t> Cos</a:t>
            </a:r>
            <a:r>
              <a:rPr lang="el-GR" dirty="0" smtClean="0"/>
              <a:t>ω</a:t>
            </a:r>
            <a:r>
              <a:rPr lang="en-US" dirty="0" smtClean="0"/>
              <a:t>t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dirty="0" smtClean="0"/>
              <a:t>e</a:t>
            </a:r>
            <a:r>
              <a:rPr lang="en-US" baseline="30000" dirty="0" smtClean="0"/>
              <a:t>3t</a:t>
            </a:r>
            <a:r>
              <a:rPr lang="en-US" dirty="0" smtClean="0"/>
              <a:t> t U(t)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dirty="0" smtClean="0"/>
              <a:t>e</a:t>
            </a:r>
            <a:r>
              <a:rPr lang="en-US" baseline="30000" dirty="0" smtClean="0"/>
              <a:t>-5t</a:t>
            </a:r>
            <a:r>
              <a:rPr lang="en-US" dirty="0" smtClean="0"/>
              <a:t> t</a:t>
            </a:r>
            <a:r>
              <a:rPr lang="en-US" baseline="30000" dirty="0" smtClean="0"/>
              <a:t>3</a:t>
            </a:r>
          </a:p>
          <a:p>
            <a:pPr marL="571500" indent="-571500" algn="just">
              <a:buNone/>
            </a:pPr>
            <a:endParaRPr lang="en-US" baseline="30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SOLUTION 2</a:t>
            </a:r>
            <a:endParaRPr lang="en-US" b="1" dirty="0"/>
          </a:p>
        </p:txBody>
      </p:sp>
      <p:pic>
        <p:nvPicPr>
          <p:cNvPr id="4" name="Content Placeholder 3" descr="2a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14046" y="763886"/>
            <a:ext cx="5986954" cy="5484514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85800"/>
            <a:ext cx="7772400" cy="533400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7200" dirty="0" smtClean="0"/>
          </a:p>
          <a:p>
            <a:pPr algn="ctr">
              <a:buNone/>
            </a:pPr>
            <a:r>
              <a:rPr lang="en-US" sz="8800" dirty="0" smtClean="0"/>
              <a:t>LECTURE-10&amp;11</a:t>
            </a:r>
            <a:endParaRPr lang="en-US" sz="8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31981" y="609600"/>
            <a:ext cx="7327564" cy="58674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304800"/>
            <a:ext cx="7772400" cy="5943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3) </a:t>
            </a:r>
            <a:r>
              <a:rPr lang="en-US" dirty="0" smtClean="0"/>
              <a:t>Determine the initial value f(0</a:t>
            </a:r>
            <a:r>
              <a:rPr lang="en-US" baseline="30000" dirty="0" smtClean="0"/>
              <a:t>+</a:t>
            </a:r>
            <a:r>
              <a:rPr lang="en-US" dirty="0" smtClean="0"/>
              <a:t>) , if</a:t>
            </a:r>
          </a:p>
          <a:p>
            <a:pPr algn="just">
              <a:buNone/>
            </a:pPr>
            <a:r>
              <a:rPr lang="en-US" b="1" dirty="0" smtClean="0"/>
              <a:t> </a:t>
            </a:r>
            <a:r>
              <a:rPr lang="en-US" b="1" dirty="0" smtClean="0"/>
              <a:t>             F(s) </a:t>
            </a:r>
            <a:r>
              <a:rPr lang="en-US" dirty="0" smtClean="0"/>
              <a:t>= 5( s + 4) / (s</a:t>
            </a:r>
            <a:r>
              <a:rPr lang="en-US" baseline="30000" dirty="0" smtClean="0"/>
              <a:t>2</a:t>
            </a:r>
            <a:r>
              <a:rPr lang="en-US" dirty="0" smtClean="0"/>
              <a:t> + 3s + 6)</a:t>
            </a:r>
          </a:p>
          <a:p>
            <a:pPr algn="just">
              <a:buNone/>
            </a:pPr>
            <a:r>
              <a:rPr lang="en-US" b="1" dirty="0" smtClean="0"/>
              <a:t>SOLUTION(3) : </a:t>
            </a:r>
            <a:endParaRPr lang="en-US" b="1" dirty="0"/>
          </a:p>
        </p:txBody>
      </p:sp>
      <p:pic>
        <p:nvPicPr>
          <p:cNvPr id="4" name="Picture 3" descr="sol 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75561"/>
            <a:ext cx="6406762" cy="49908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8600"/>
            <a:ext cx="7772400" cy="61722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4) </a:t>
            </a:r>
            <a:r>
              <a:rPr lang="en-US" dirty="0" smtClean="0"/>
              <a:t>Find the final value of the function, </a:t>
            </a:r>
          </a:p>
          <a:p>
            <a:pPr algn="just">
              <a:buNone/>
            </a:pPr>
            <a:r>
              <a:rPr lang="en-US" b="1" dirty="0" smtClean="0"/>
              <a:t> </a:t>
            </a:r>
            <a:r>
              <a:rPr lang="en-US" b="1" dirty="0" smtClean="0"/>
              <a:t>               f(t) = </a:t>
            </a:r>
            <a:r>
              <a:rPr lang="en-US" dirty="0" smtClean="0"/>
              <a:t>9- 5 e</a:t>
            </a:r>
            <a:r>
              <a:rPr lang="en-US" baseline="30000" dirty="0" smtClean="0"/>
              <a:t>-3t</a:t>
            </a:r>
          </a:p>
          <a:p>
            <a:pPr algn="just">
              <a:buNone/>
            </a:pPr>
            <a:r>
              <a:rPr lang="en-US" b="1" dirty="0" smtClean="0"/>
              <a:t>SOLUTION(4) : </a:t>
            </a:r>
            <a:endParaRPr lang="en-US" b="1" dirty="0" smtClean="0"/>
          </a:p>
        </p:txBody>
      </p:sp>
      <p:pic>
        <p:nvPicPr>
          <p:cNvPr id="4" name="Picture 3" descr="sol 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6477000" cy="502869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8600"/>
            <a:ext cx="7772400" cy="6324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5) </a:t>
            </a:r>
            <a:r>
              <a:rPr lang="en-US" dirty="0" smtClean="0"/>
              <a:t>Given the function,</a:t>
            </a:r>
          </a:p>
          <a:p>
            <a:pPr algn="just">
              <a:buNone/>
            </a:pPr>
            <a:r>
              <a:rPr lang="en-US" dirty="0" smtClean="0"/>
              <a:t> </a:t>
            </a:r>
            <a:r>
              <a:rPr lang="en-US" dirty="0" smtClean="0"/>
              <a:t>                        F(s) = (5s + 3)/ s(s+1)</a:t>
            </a:r>
          </a:p>
          <a:p>
            <a:pPr algn="just">
              <a:buNone/>
            </a:pPr>
            <a:r>
              <a:rPr lang="en-US" dirty="0" smtClean="0"/>
              <a:t> </a:t>
            </a:r>
            <a:r>
              <a:rPr lang="en-US" dirty="0" smtClean="0"/>
              <a:t>    Find the initial value f(0</a:t>
            </a:r>
            <a:r>
              <a:rPr lang="en-US" baseline="30000" dirty="0" smtClean="0"/>
              <a:t>+</a:t>
            </a:r>
            <a:r>
              <a:rPr lang="en-US" dirty="0" smtClean="0"/>
              <a:t>), final value f(∞), and the corresponding time function f(t).</a:t>
            </a:r>
          </a:p>
          <a:p>
            <a:pPr algn="just">
              <a:buNone/>
            </a:pPr>
            <a:endParaRPr lang="en-US" b="1" dirty="0" smtClean="0"/>
          </a:p>
          <a:p>
            <a:pPr algn="just">
              <a:buNone/>
            </a:pPr>
            <a:endParaRPr lang="en-US" b="1" dirty="0" smtClean="0"/>
          </a:p>
          <a:p>
            <a:pPr algn="just">
              <a:buNone/>
            </a:pPr>
            <a:r>
              <a:rPr lang="en-US" b="1" dirty="0" smtClean="0"/>
              <a:t>SOLUTION (5) 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5a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0" y="457200"/>
            <a:ext cx="6705600" cy="61122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5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683955"/>
            <a:ext cx="7772400" cy="5109089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57200"/>
            <a:ext cx="7772400" cy="5562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6) </a:t>
            </a:r>
            <a:r>
              <a:rPr lang="en-US" dirty="0" smtClean="0"/>
              <a:t>Find the Laplace transform of the time function shown in figure below.</a:t>
            </a:r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Q 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05000"/>
            <a:ext cx="4419599" cy="26375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SOLUTION(6)</a:t>
            </a:r>
            <a:endParaRPr lang="en-US" b="1" dirty="0"/>
          </a:p>
        </p:txBody>
      </p:sp>
      <p:pic>
        <p:nvPicPr>
          <p:cNvPr id="4" name="Content Placeholder 3" descr="sol 6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3000" y="762000"/>
            <a:ext cx="7391400" cy="5898402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57200"/>
            <a:ext cx="7772400" cy="5562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7) </a:t>
            </a:r>
            <a:r>
              <a:rPr lang="en-US" dirty="0" smtClean="0"/>
              <a:t>Determine the Laplace transform of the waveform shown in figure below:</a:t>
            </a:r>
            <a:endParaRPr lang="en-US" b="1" dirty="0"/>
          </a:p>
        </p:txBody>
      </p:sp>
      <p:pic>
        <p:nvPicPr>
          <p:cNvPr id="4" name="Picture 3" descr="q 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24000"/>
            <a:ext cx="5320895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r>
              <a:rPr lang="en-US" b="1" dirty="0" smtClean="0"/>
              <a:t>SOLUTION(7)</a:t>
            </a:r>
            <a:endParaRPr lang="en-US" b="1" dirty="0"/>
          </a:p>
        </p:txBody>
      </p:sp>
      <p:pic>
        <p:nvPicPr>
          <p:cNvPr id="4" name="Content Placeholder 3" descr="sol7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399" y="1219200"/>
            <a:ext cx="8060621" cy="48768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09600"/>
            <a:ext cx="7772400" cy="5410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 algn="ctr">
              <a:buNone/>
            </a:pPr>
            <a:endParaRPr lang="en-US" sz="6000" dirty="0" smtClean="0"/>
          </a:p>
          <a:p>
            <a:pPr algn="ctr">
              <a:buNone/>
            </a:pPr>
            <a:r>
              <a:rPr lang="en-US" sz="6000" dirty="0" smtClean="0"/>
              <a:t>LAPLACE  TRANSFORM OF SIGNALS &amp; WAVEFORMS</a:t>
            </a:r>
            <a:endParaRPr lang="en-US" sz="6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33400"/>
            <a:ext cx="7772400" cy="5486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8) </a:t>
            </a:r>
            <a:r>
              <a:rPr lang="en-US" dirty="0" smtClean="0"/>
              <a:t>Find the Laplace transform of the waveform shown in figure below:</a:t>
            </a:r>
            <a:endParaRPr lang="en-US" b="1" dirty="0"/>
          </a:p>
        </p:txBody>
      </p:sp>
      <p:pic>
        <p:nvPicPr>
          <p:cNvPr id="4" name="Picture 3" descr="q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0"/>
            <a:ext cx="726911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SOLUTION (8)</a:t>
            </a:r>
            <a:endParaRPr lang="en-US" b="1" dirty="0"/>
          </a:p>
        </p:txBody>
      </p:sp>
      <p:pic>
        <p:nvPicPr>
          <p:cNvPr id="4" name="Content Placeholder 3" descr="sol8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0" y="914399"/>
            <a:ext cx="6781800" cy="5776447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QUESTIONS FOR PARCTICE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0292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 1) </a:t>
            </a:r>
            <a:r>
              <a:rPr lang="en-US" dirty="0" smtClean="0"/>
              <a:t>Find the initial and final values , if they exist, of the signals with Laplace transforms given below: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b="1" dirty="0" smtClean="0"/>
              <a:t>F(s) = </a:t>
            </a:r>
            <a:r>
              <a:rPr lang="en-US" dirty="0" smtClean="0"/>
              <a:t>( S+10)/ (S</a:t>
            </a:r>
            <a:r>
              <a:rPr lang="en-US" baseline="30000" dirty="0" smtClean="0"/>
              <a:t>2</a:t>
            </a:r>
            <a:r>
              <a:rPr lang="en-US" dirty="0" smtClean="0"/>
              <a:t>+3S+2)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b="1" dirty="0" smtClean="0"/>
              <a:t>F(s) = </a:t>
            </a:r>
            <a:r>
              <a:rPr lang="en-US" dirty="0" smtClean="0"/>
              <a:t> (S</a:t>
            </a:r>
            <a:r>
              <a:rPr lang="en-US" baseline="30000" dirty="0" smtClean="0"/>
              <a:t>2</a:t>
            </a:r>
            <a:r>
              <a:rPr lang="en-US" dirty="0" smtClean="0"/>
              <a:t>+5S+7)/(S</a:t>
            </a:r>
            <a:r>
              <a:rPr lang="en-US" baseline="30000" dirty="0" smtClean="0"/>
              <a:t>2</a:t>
            </a:r>
            <a:r>
              <a:rPr lang="en-US" dirty="0" smtClean="0"/>
              <a:t>+3S+2)</a:t>
            </a:r>
          </a:p>
          <a:p>
            <a:pPr marL="571500" indent="-571500" algn="just">
              <a:buFont typeface="Wingdings" pitchFamily="2" charset="2"/>
              <a:buChar char="Ø"/>
            </a:pPr>
            <a:endParaRPr lang="en-US" b="1" dirty="0" smtClean="0"/>
          </a:p>
          <a:p>
            <a:pPr marL="571500" indent="-571500" algn="just">
              <a:buFont typeface="Wingdings" pitchFamily="2" charset="2"/>
              <a:buChar char="Ø"/>
            </a:pPr>
            <a:r>
              <a:rPr lang="en-US" b="1" dirty="0" smtClean="0"/>
              <a:t>Q 2) </a:t>
            </a:r>
            <a:r>
              <a:rPr lang="en-US" dirty="0" smtClean="0"/>
              <a:t>Find the initial values of the signals given below: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b="1" dirty="0" smtClean="0"/>
              <a:t>f(t) = </a:t>
            </a:r>
            <a:r>
              <a:rPr lang="en-US" dirty="0" smtClean="0"/>
              <a:t>e</a:t>
            </a:r>
            <a:r>
              <a:rPr lang="en-US" baseline="30000" dirty="0" smtClean="0"/>
              <a:t>-at</a:t>
            </a:r>
            <a:r>
              <a:rPr lang="en-US" dirty="0" smtClean="0"/>
              <a:t> </a:t>
            </a:r>
            <a:r>
              <a:rPr lang="en-US" dirty="0" smtClean="0"/>
              <a:t>Cos</a:t>
            </a:r>
            <a:r>
              <a:rPr lang="el-GR" dirty="0" smtClean="0"/>
              <a:t>ω</a:t>
            </a:r>
            <a:r>
              <a:rPr lang="en-US" dirty="0" smtClean="0"/>
              <a:t>t U(t)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b="1" dirty="0" smtClean="0"/>
              <a:t>f(t) = </a:t>
            </a:r>
            <a:r>
              <a:rPr lang="en-US" dirty="0" smtClean="0"/>
              <a:t>e</a:t>
            </a:r>
            <a:r>
              <a:rPr lang="en-US" baseline="30000" dirty="0" smtClean="0"/>
              <a:t>-at</a:t>
            </a:r>
            <a:r>
              <a:rPr lang="en-US" dirty="0" smtClean="0"/>
              <a:t> </a:t>
            </a:r>
            <a:r>
              <a:rPr lang="en-US" dirty="0" smtClean="0"/>
              <a:t>Sin</a:t>
            </a:r>
            <a:r>
              <a:rPr lang="el-GR" dirty="0" smtClean="0"/>
              <a:t>ω</a:t>
            </a:r>
            <a:r>
              <a:rPr lang="en-US" dirty="0" smtClean="0"/>
              <a:t>t U(t</a:t>
            </a:r>
            <a:r>
              <a:rPr lang="en-US" dirty="0" smtClean="0"/>
              <a:t>)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b="1" dirty="0" smtClean="0"/>
              <a:t>f(t) = </a:t>
            </a:r>
            <a:r>
              <a:rPr lang="en-US" dirty="0" smtClean="0"/>
              <a:t>[e</a:t>
            </a:r>
            <a:r>
              <a:rPr lang="en-US" baseline="30000" dirty="0" smtClean="0"/>
              <a:t>-2t  </a:t>
            </a:r>
            <a:r>
              <a:rPr lang="en-US" dirty="0" smtClean="0"/>
              <a:t>+ e</a:t>
            </a:r>
            <a:r>
              <a:rPr lang="en-US" baseline="30000" dirty="0" smtClean="0"/>
              <a:t>-t</a:t>
            </a:r>
            <a:r>
              <a:rPr lang="en-US" dirty="0" smtClean="0"/>
              <a:t> Cos3t ] U(t)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b="1" dirty="0" smtClean="0"/>
              <a:t>f(t) = </a:t>
            </a:r>
            <a:r>
              <a:rPr lang="en-US" dirty="0" smtClean="0"/>
              <a:t>(1+2t+5t</a:t>
            </a:r>
            <a:r>
              <a:rPr lang="en-US" baseline="30000" dirty="0" smtClean="0"/>
              <a:t>3</a:t>
            </a:r>
            <a:r>
              <a:rPr lang="en-US" dirty="0" smtClean="0"/>
              <a:t>) / (1+6t)</a:t>
            </a:r>
            <a:endParaRPr lang="en-US" baseline="30000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304800"/>
            <a:ext cx="7772400" cy="6248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Q3) </a:t>
            </a:r>
            <a:r>
              <a:rPr lang="en-US" dirty="0" smtClean="0"/>
              <a:t>Find the final value of the signals with the Laplace transforms given below: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dirty="0" smtClean="0"/>
              <a:t>F(s) = 5/s(s</a:t>
            </a:r>
            <a:r>
              <a:rPr lang="en-US" baseline="30000" dirty="0" smtClean="0"/>
              <a:t>2</a:t>
            </a:r>
            <a:r>
              <a:rPr lang="en-US" dirty="0" smtClean="0"/>
              <a:t>+s+2)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dirty="0" smtClean="0"/>
              <a:t>F(s) = 7/ s(s+3)</a:t>
            </a:r>
            <a:r>
              <a:rPr lang="en-US" baseline="30000" dirty="0" smtClean="0"/>
              <a:t>2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dirty="0" smtClean="0"/>
              <a:t>F(s) = (2/3) – 1/(s+3)</a:t>
            </a:r>
          </a:p>
          <a:p>
            <a:pPr marL="571500" indent="-571500" algn="just">
              <a:buFont typeface="Wingdings" pitchFamily="2" charset="2"/>
              <a:buChar char="Ø"/>
            </a:pPr>
            <a:r>
              <a:rPr lang="en-US" b="1" dirty="0" smtClean="0"/>
              <a:t>Q4) </a:t>
            </a:r>
            <a:r>
              <a:rPr lang="en-US" dirty="0" smtClean="0"/>
              <a:t>Find the Laplace transform of the waveform shown in figure below:</a:t>
            </a:r>
            <a:endParaRPr lang="en-US" b="1" dirty="0" smtClean="0"/>
          </a:p>
          <a:p>
            <a:pPr marL="571500" indent="-571500" algn="just">
              <a:buNone/>
            </a:pPr>
            <a:endParaRPr lang="en-US" baseline="30000" dirty="0" smtClean="0"/>
          </a:p>
        </p:txBody>
      </p:sp>
      <p:pic>
        <p:nvPicPr>
          <p:cNvPr id="4" name="Picture 3" descr="p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581400"/>
            <a:ext cx="4197081" cy="25590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8600"/>
            <a:ext cx="7772400" cy="64008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Q5) </a:t>
            </a:r>
            <a:r>
              <a:rPr lang="en-US" dirty="0" smtClean="0"/>
              <a:t>Find the Laplace transform of the function shown in figure below:</a:t>
            </a:r>
          </a:p>
          <a:p>
            <a:pPr algn="just">
              <a:buFont typeface="Wingdings" pitchFamily="2" charset="2"/>
              <a:buChar char="Ø"/>
            </a:pPr>
            <a:endParaRPr lang="en-US" b="1" dirty="0" smtClean="0"/>
          </a:p>
          <a:p>
            <a:pPr algn="just">
              <a:buFont typeface="Wingdings" pitchFamily="2" charset="2"/>
              <a:buChar char="Ø"/>
            </a:pPr>
            <a:endParaRPr lang="en-US" b="1" dirty="0" smtClean="0"/>
          </a:p>
          <a:p>
            <a:pPr algn="just">
              <a:buFont typeface="Wingdings" pitchFamily="2" charset="2"/>
              <a:buChar char="Ø"/>
            </a:pPr>
            <a:endParaRPr lang="en-US" b="1" dirty="0" smtClean="0"/>
          </a:p>
          <a:p>
            <a:pPr algn="just">
              <a:buFont typeface="Wingdings" pitchFamily="2" charset="2"/>
              <a:buChar char="Ø"/>
            </a:pPr>
            <a:endParaRPr lang="en-US" b="1" dirty="0" smtClean="0"/>
          </a:p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Q6)</a:t>
            </a:r>
            <a:r>
              <a:rPr lang="en-US" dirty="0" smtClean="0"/>
              <a:t> Find the</a:t>
            </a:r>
            <a:r>
              <a:rPr lang="en-US" b="1" dirty="0" smtClean="0"/>
              <a:t> </a:t>
            </a:r>
            <a:r>
              <a:rPr lang="en-US" dirty="0" smtClean="0"/>
              <a:t>Laplace transform of the staircase waveform shown in figure below:</a:t>
            </a:r>
            <a:endParaRPr lang="en-US" dirty="0"/>
          </a:p>
        </p:txBody>
      </p:sp>
      <p:pic>
        <p:nvPicPr>
          <p:cNvPr id="4" name="Picture 3" descr="p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371600"/>
            <a:ext cx="4979749" cy="1447800"/>
          </a:xfrm>
          <a:prstGeom prst="rect">
            <a:avLst/>
          </a:prstGeom>
        </p:spPr>
      </p:pic>
      <p:pic>
        <p:nvPicPr>
          <p:cNvPr id="5" name="Picture 4" descr="p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3962400"/>
            <a:ext cx="4495800" cy="24877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ANSWERS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410200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Ø"/>
            </a:pPr>
            <a:r>
              <a:rPr lang="en-US" b="1" dirty="0" smtClean="0"/>
              <a:t>1) (a) </a:t>
            </a:r>
            <a:r>
              <a:rPr lang="en-US" dirty="0" smtClean="0"/>
              <a:t>1,0       (b) ∞, 0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b="1" dirty="0" smtClean="0"/>
              <a:t>2)  </a:t>
            </a:r>
            <a:r>
              <a:rPr lang="en-US" dirty="0" smtClean="0"/>
              <a:t>(a) 1 , (b) 0 , (c) 2 , (d) 1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b="1" dirty="0" smtClean="0"/>
              <a:t>3)  </a:t>
            </a:r>
            <a:r>
              <a:rPr lang="en-US" dirty="0" smtClean="0"/>
              <a:t>(a) 5/2 , (b) 7/9 , (c) 0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b="1" dirty="0" smtClean="0"/>
              <a:t>4)  </a:t>
            </a:r>
            <a:r>
              <a:rPr lang="en-US" dirty="0" smtClean="0"/>
              <a:t>F(s) = (e</a:t>
            </a:r>
            <a:r>
              <a:rPr lang="en-US" baseline="30000" dirty="0" smtClean="0"/>
              <a:t>-s</a:t>
            </a:r>
            <a:r>
              <a:rPr lang="en-US" dirty="0" smtClean="0"/>
              <a:t> + e</a:t>
            </a:r>
            <a:r>
              <a:rPr lang="en-US" baseline="30000" dirty="0" smtClean="0"/>
              <a:t>-2s </a:t>
            </a:r>
            <a:r>
              <a:rPr lang="en-US" dirty="0" smtClean="0"/>
              <a:t> - 3e</a:t>
            </a:r>
            <a:r>
              <a:rPr lang="en-US" baseline="30000" dirty="0" smtClean="0"/>
              <a:t>-3s</a:t>
            </a:r>
            <a:r>
              <a:rPr lang="en-US" dirty="0" smtClean="0"/>
              <a:t> + e</a:t>
            </a:r>
            <a:r>
              <a:rPr lang="en-US" baseline="30000" dirty="0" smtClean="0"/>
              <a:t>-4s </a:t>
            </a:r>
            <a:r>
              <a:rPr lang="en-US" dirty="0" smtClean="0"/>
              <a:t> ) /s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b="1" dirty="0" smtClean="0"/>
              <a:t>5</a:t>
            </a:r>
            <a:r>
              <a:rPr lang="en-US" dirty="0" smtClean="0"/>
              <a:t>)  F(s) = 2(1- e</a:t>
            </a:r>
            <a:r>
              <a:rPr lang="en-US" baseline="30000" dirty="0" smtClean="0"/>
              <a:t>-0.5s </a:t>
            </a:r>
            <a:r>
              <a:rPr lang="en-US" dirty="0" smtClean="0"/>
              <a:t> ) / s</a:t>
            </a:r>
            <a:r>
              <a:rPr lang="en-US" baseline="30000" dirty="0" smtClean="0"/>
              <a:t>2</a:t>
            </a:r>
            <a:r>
              <a:rPr lang="en-US" dirty="0" smtClean="0"/>
              <a:t>(1+ </a:t>
            </a:r>
            <a:r>
              <a:rPr lang="en-US" dirty="0" smtClean="0"/>
              <a:t>e</a:t>
            </a:r>
            <a:r>
              <a:rPr lang="en-US" baseline="30000" dirty="0" smtClean="0"/>
              <a:t>-0.5s </a:t>
            </a:r>
            <a:r>
              <a:rPr lang="en-US" dirty="0" smtClean="0"/>
              <a:t> ) = 2 tan h 0.25s / s</a:t>
            </a:r>
            <a:r>
              <a:rPr lang="en-US" baseline="30000" dirty="0" smtClean="0"/>
              <a:t>2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b="1" dirty="0" smtClean="0"/>
              <a:t>6) </a:t>
            </a:r>
            <a:r>
              <a:rPr lang="en-US" dirty="0" smtClean="0"/>
              <a:t> F(s) = [</a:t>
            </a:r>
            <a:r>
              <a:rPr lang="en-US" dirty="0" smtClean="0"/>
              <a:t>e</a:t>
            </a:r>
            <a:r>
              <a:rPr lang="en-US" baseline="30000" dirty="0" smtClean="0"/>
              <a:t>-s</a:t>
            </a:r>
            <a:r>
              <a:rPr lang="en-US" dirty="0" smtClean="0"/>
              <a:t> + e</a:t>
            </a:r>
            <a:r>
              <a:rPr lang="en-US" baseline="30000" dirty="0" smtClean="0"/>
              <a:t>-2s </a:t>
            </a:r>
            <a:r>
              <a:rPr lang="en-US" dirty="0" smtClean="0"/>
              <a:t> </a:t>
            </a:r>
            <a:r>
              <a:rPr lang="en-US" dirty="0" smtClean="0"/>
              <a:t>+ e</a:t>
            </a:r>
            <a:r>
              <a:rPr lang="en-US" baseline="30000" dirty="0" smtClean="0"/>
              <a:t>-3s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smtClean="0"/>
              <a:t>e</a:t>
            </a:r>
            <a:r>
              <a:rPr lang="en-US" baseline="30000" dirty="0" smtClean="0"/>
              <a:t>-4s </a:t>
            </a:r>
            <a:r>
              <a:rPr lang="en-US" dirty="0" smtClean="0"/>
              <a:t> </a:t>
            </a:r>
            <a:r>
              <a:rPr lang="en-US" dirty="0" smtClean="0"/>
              <a:t>- 4 e</a:t>
            </a:r>
            <a:r>
              <a:rPr lang="en-US" baseline="30000" dirty="0" smtClean="0"/>
              <a:t>-5s</a:t>
            </a:r>
            <a:r>
              <a:rPr lang="en-US" dirty="0" smtClean="0"/>
              <a:t>] / s</a:t>
            </a:r>
            <a:endParaRPr lang="en-US" b="1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r>
              <a:rPr lang="en-US" b="1" dirty="0" smtClean="0"/>
              <a:t>LAPLACE TRANSFORM</a:t>
            </a:r>
            <a:endParaRPr lang="en-US" b="1" dirty="0"/>
          </a:p>
        </p:txBody>
      </p:sp>
      <p:pic>
        <p:nvPicPr>
          <p:cNvPr id="4" name="Content Placeholder 3" descr="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371600"/>
            <a:ext cx="7772400" cy="47244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INVERSE LAPLACE TRANSFORM</a:t>
            </a:r>
            <a:endParaRPr lang="en-US" b="1" dirty="0"/>
          </a:p>
        </p:txBody>
      </p:sp>
      <p:pic>
        <p:nvPicPr>
          <p:cNvPr id="4" name="Content Placeholder 3" descr="2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828800"/>
            <a:ext cx="7772400" cy="3810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PROPERTIES OF LAPLACE TRANSFORM</a:t>
            </a:r>
            <a:endParaRPr lang="en-US" b="1" dirty="0"/>
          </a:p>
        </p:txBody>
      </p:sp>
      <p:pic>
        <p:nvPicPr>
          <p:cNvPr id="4" name="Content Placeholder 3" descr="3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447800"/>
            <a:ext cx="7772400" cy="4419599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838200"/>
            <a:ext cx="7772400" cy="52578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.jpe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304800"/>
            <a:ext cx="7772400" cy="2743200"/>
          </a:xfrm>
        </p:spPr>
      </p:pic>
      <p:pic>
        <p:nvPicPr>
          <p:cNvPr id="5" name="Picture 4" descr="6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124200"/>
            <a:ext cx="86868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 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8763000" cy="2438400"/>
          </a:xfrm>
          <a:prstGeom prst="rect">
            <a:avLst/>
          </a:prstGeom>
        </p:spPr>
      </p:pic>
      <p:pic>
        <p:nvPicPr>
          <p:cNvPr id="5" name="Content Placeholder 4" descr="7 b.jpeg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81000" y="3200401"/>
            <a:ext cx="8382000" cy="14478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448</TotalTime>
  <Words>563</Words>
  <Application>Microsoft Office PowerPoint</Application>
  <PresentationFormat>On-screen Show (4:3)</PresentationFormat>
  <Paragraphs>79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Equity</vt:lpstr>
      <vt:lpstr>CIRCUIT AND SYSTEMS</vt:lpstr>
      <vt:lpstr>Slide 2</vt:lpstr>
      <vt:lpstr>Slide 3</vt:lpstr>
      <vt:lpstr>LAPLACE TRANSFORM</vt:lpstr>
      <vt:lpstr>INVERSE LAPLACE TRANSFORM</vt:lpstr>
      <vt:lpstr>PROPERTIES OF LAPLACE TRANSFORM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SOLUTION (1)</vt:lpstr>
      <vt:lpstr>Slide 17</vt:lpstr>
      <vt:lpstr>Slide 18</vt:lpstr>
      <vt:lpstr>SOLUTION 2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SOLUTION(6)</vt:lpstr>
      <vt:lpstr>Slide 28</vt:lpstr>
      <vt:lpstr>SOLUTION(7)</vt:lpstr>
      <vt:lpstr>Slide 30</vt:lpstr>
      <vt:lpstr>SOLUTION (8)</vt:lpstr>
      <vt:lpstr>QUESTIONS FOR PARCTICE</vt:lpstr>
      <vt:lpstr>Slide 33</vt:lpstr>
      <vt:lpstr>Slide 34</vt:lpstr>
      <vt:lpstr>ANSWERS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 AND SYSTEMS</dc:title>
  <dc:creator>Lalit Aggarwal</dc:creator>
  <cp:lastModifiedBy>Lalit Aggarwal</cp:lastModifiedBy>
  <cp:revision>29</cp:revision>
  <dcterms:created xsi:type="dcterms:W3CDTF">2006-08-16T00:00:00Z</dcterms:created>
  <dcterms:modified xsi:type="dcterms:W3CDTF">2020-09-14T19:10:36Z</dcterms:modified>
</cp:coreProperties>
</file>